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0284" autoAdjust="0"/>
  </p:normalViewPr>
  <p:slideViewPr>
    <p:cSldViewPr>
      <p:cViewPr varScale="1">
        <p:scale>
          <a:sx n="58" d="100"/>
          <a:sy n="58" d="100"/>
        </p:scale>
        <p:origin x="-17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1C90DAF-426D-46DE-9632-177F6D44FC74}" type="datetimeFigureOut">
              <a:rPr lang="en-GB"/>
              <a:pPr>
                <a:defRPr/>
              </a:pPr>
              <a:t>03/05/2012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A9FF3AD-031C-4F55-BE6D-6A6CADE8D50A}" type="slidenum">
              <a:rPr lang="en-GB"/>
              <a:pPr>
                <a:defRPr/>
              </a:pPr>
              <a:t>‹#›</a:t>
            </a:fld>
            <a:endParaRPr lang="en-GB"/>
          </a:p>
        </p:txBody>
      </p:sp>
    </p:spTree>
    <p:extLst>
      <p:ext uri="{BB962C8B-B14F-4D97-AF65-F5344CB8AC3E}">
        <p14:creationId xmlns:p14="http://schemas.microsoft.com/office/powerpoint/2010/main" val="3855666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evacuation scheme was organised by the British government.  But evacuation itself was run by local councils and schools. Local councils organised trains to transport the children to safety and schools made lists of which children were to be evacuated and which teachers would go them.</a:t>
            </a:r>
          </a:p>
          <a:p>
            <a:pPr eaLnBrk="1" hangingPunct="1">
              <a:spcBef>
                <a:spcPct val="0"/>
              </a:spcBef>
            </a:pPr>
            <a:endParaRPr lang="en-GB" smtClean="0"/>
          </a:p>
          <a:p>
            <a:pPr eaLnBrk="1" hangingPunct="1">
              <a:spcBef>
                <a:spcPct val="0"/>
              </a:spcBef>
            </a:pPr>
            <a:r>
              <a:rPr lang="en-GB" smtClean="0"/>
              <a:t>When the time came to be evacuated, many children met at their school and travelled with their classes and their teacher to safe areas.  They took a suitcase or bag filled with some clothes, their gas masks and also wore a label which had their name and other details on.</a:t>
            </a:r>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DF537E0-24B4-448C-AB57-0069DA878DD0}"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Thousands of children travelled all day to get to Staffordshire. They did not know where they were going nor when then might be going home again. Many felt frightened and the long journey made them tired and hungry.</a:t>
            </a:r>
          </a:p>
          <a:p>
            <a:pPr eaLnBrk="1" hangingPunct="1">
              <a:spcBef>
                <a:spcPct val="0"/>
              </a:spcBef>
            </a:pPr>
            <a:endParaRPr lang="en-GB" smtClean="0"/>
          </a:p>
          <a:p>
            <a:pPr eaLnBrk="1" hangingPunct="1">
              <a:spcBef>
                <a:spcPct val="0"/>
              </a:spcBef>
            </a:pPr>
            <a:r>
              <a:rPr lang="en-GB" smtClean="0"/>
              <a:t>When they reached Staffordshire, they were met by a billeting officer. Their job was to find a billet or foster home for each child.</a:t>
            </a:r>
          </a:p>
          <a:p>
            <a:pPr eaLnBrk="1" hangingPunct="1">
              <a:spcBef>
                <a:spcPct val="0"/>
              </a:spcBef>
            </a:pPr>
            <a:endParaRPr lang="en-GB" smtClean="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4D8C4C8-271A-406C-B29F-4EA36565BBE5}"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itchFamily="34" charset="0"/>
              <a:buNone/>
              <a:defRPr/>
            </a:pPr>
            <a:r>
              <a:rPr lang="en-GB" dirty="0" smtClean="0"/>
              <a:t>Source 3 shows:</a:t>
            </a:r>
          </a:p>
          <a:p>
            <a:pPr marL="171450" indent="-171450" eaLnBrk="1" fontAlgn="auto" hangingPunct="1">
              <a:spcBef>
                <a:spcPts val="0"/>
              </a:spcBef>
              <a:spcAft>
                <a:spcPts val="0"/>
              </a:spcAft>
              <a:buFont typeface="Arial" pitchFamily="34" charset="0"/>
              <a:buChar char="•"/>
              <a:defRPr/>
            </a:pPr>
            <a:r>
              <a:rPr lang="en-GB" dirty="0" smtClean="0"/>
              <a:t>Small children were sometimes evacuated with their mothers (under 5s)</a:t>
            </a:r>
          </a:p>
          <a:p>
            <a:pPr marL="171450" indent="-171450" eaLnBrk="1" fontAlgn="auto" hangingPunct="1">
              <a:spcBef>
                <a:spcPts val="0"/>
              </a:spcBef>
              <a:spcAft>
                <a:spcPts val="0"/>
              </a:spcAft>
              <a:buFont typeface="Arial" pitchFamily="34" charset="0"/>
              <a:buChar char="•"/>
              <a:defRPr/>
            </a:pPr>
            <a:r>
              <a:rPr lang="en-GB" dirty="0" smtClean="0"/>
              <a:t>Evacuees were made very welcome and local Staffordshire people tried to make them happy and comfortable</a:t>
            </a:r>
          </a:p>
          <a:p>
            <a:pPr marL="171450" indent="-171450" eaLnBrk="1" fontAlgn="auto" hangingPunct="1">
              <a:spcBef>
                <a:spcPts val="0"/>
              </a:spcBef>
              <a:spcAft>
                <a:spcPts val="0"/>
              </a:spcAft>
              <a:buFont typeface="Arial" pitchFamily="34" charset="0"/>
              <a:buChar char="•"/>
              <a:defRPr/>
            </a:pPr>
            <a:r>
              <a:rPr lang="en-GB" dirty="0" smtClean="0"/>
              <a:t>All evacuees could be found a home. There was more than enough homes and families willing to take them</a:t>
            </a:r>
          </a:p>
          <a:p>
            <a:pPr marL="171450" indent="-171450" eaLnBrk="1" fontAlgn="auto" hangingPunct="1">
              <a:spcBef>
                <a:spcPts val="0"/>
              </a:spcBef>
              <a:spcAft>
                <a:spcPts val="0"/>
              </a:spcAft>
              <a:buFont typeface="Arial" pitchFamily="34" charset="0"/>
              <a:buChar char="•"/>
              <a:defRPr/>
            </a:pPr>
            <a:r>
              <a:rPr lang="en-GB" dirty="0" smtClean="0"/>
              <a:t>Evacuation was well organised in Rocester, near </a:t>
            </a:r>
            <a:r>
              <a:rPr lang="en-GB" dirty="0" err="1" smtClean="0"/>
              <a:t>Uttoxeter</a:t>
            </a:r>
            <a:endParaRPr lang="en-GB" dirty="0" smtClean="0"/>
          </a:p>
          <a:p>
            <a:pPr eaLnBrk="1" fontAlgn="auto" hangingPunct="1">
              <a:spcBef>
                <a:spcPts val="0"/>
              </a:spcBef>
              <a:spcAft>
                <a:spcPts val="0"/>
              </a:spcAft>
              <a:defRPr/>
            </a:pPr>
            <a:endParaRPr lang="en-GB" dirty="0" smtClean="0"/>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DC4A67B-E225-47C7-9A47-C3338D1092C4}"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Billeting Officer’s often had a very difficult job:</a:t>
            </a:r>
          </a:p>
          <a:p>
            <a:pPr marL="171450" indent="-171450" eaLnBrk="1" fontAlgn="auto" hangingPunct="1">
              <a:spcBef>
                <a:spcPts val="0"/>
              </a:spcBef>
              <a:spcAft>
                <a:spcPts val="0"/>
              </a:spcAft>
              <a:buFont typeface="Arial" pitchFamily="34" charset="0"/>
              <a:buChar char="•"/>
              <a:defRPr/>
            </a:pPr>
            <a:r>
              <a:rPr lang="en-GB" dirty="0" smtClean="0"/>
              <a:t>They had to find homes for evacuees</a:t>
            </a:r>
          </a:p>
          <a:p>
            <a:pPr marL="171450" indent="-171450" eaLnBrk="1" fontAlgn="auto" hangingPunct="1">
              <a:spcBef>
                <a:spcPts val="0"/>
              </a:spcBef>
              <a:spcAft>
                <a:spcPts val="0"/>
              </a:spcAft>
              <a:buFont typeface="Arial" pitchFamily="34" charset="0"/>
              <a:buChar char="•"/>
              <a:defRPr/>
            </a:pPr>
            <a:r>
              <a:rPr lang="en-GB" dirty="0" smtClean="0"/>
              <a:t>They did not always know how many evacuees would be coming</a:t>
            </a:r>
          </a:p>
          <a:p>
            <a:pPr marL="171450" indent="-171450" eaLnBrk="1" fontAlgn="auto" hangingPunct="1">
              <a:spcBef>
                <a:spcPts val="0"/>
              </a:spcBef>
              <a:spcAft>
                <a:spcPts val="0"/>
              </a:spcAft>
              <a:buFont typeface="Arial" pitchFamily="34" charset="0"/>
              <a:buChar char="•"/>
              <a:defRPr/>
            </a:pPr>
            <a:r>
              <a:rPr lang="en-GB" dirty="0" smtClean="0"/>
              <a:t>They often did not know when they would arrive</a:t>
            </a:r>
          </a:p>
          <a:p>
            <a:pPr eaLnBrk="1" fontAlgn="auto" hangingPunct="1">
              <a:spcBef>
                <a:spcPts val="0"/>
              </a:spcBef>
              <a:spcAft>
                <a:spcPts val="0"/>
              </a:spcAft>
              <a:buFont typeface="Arial" pitchFamily="34" charset="0"/>
              <a:buNone/>
              <a:defRPr/>
            </a:pPr>
            <a:r>
              <a:rPr lang="en-GB" dirty="0" smtClean="0"/>
              <a:t>Local newspapers can sometimes be biased. During the Second World War, newspapers probably tried to boost the morale of local people by reporting positive things about evacuation and the war. This could account for why Basil’s memories of the billeting process in Staffordshire was different from that given in source 3. In addition, the newspaper reports on billeting in Rocester whereas Basil talks about billeting in Leek. The reception and billeting of evacuees could have regional variations – there were no problems in Rocester, but not everyone was as enthusiastic in Leek.</a:t>
            </a:r>
          </a:p>
          <a:p>
            <a:pPr eaLnBrk="1" fontAlgn="auto" hangingPunct="1">
              <a:spcBef>
                <a:spcPts val="0"/>
              </a:spcBef>
              <a:spcAft>
                <a:spcPts val="0"/>
              </a:spcAft>
              <a:defRPr/>
            </a:pPr>
            <a:endParaRPr lang="en-GB" dirty="0" smtClean="0"/>
          </a:p>
        </p:txBody>
      </p:sp>
      <p:sp>
        <p:nvSpPr>
          <p:cNvPr id="13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9A2557A-1A4B-4BD9-8F94-177DE1E32EE3}" type="slidenum">
              <a:rPr lang="en-GB" smtClean="0"/>
              <a:pPr fontAlgn="base">
                <a:spcBef>
                  <a:spcPct val="0"/>
                </a:spcBef>
                <a:spcAft>
                  <a:spcPct val="0"/>
                </a:spcAft>
                <a:defRPr/>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GB" dirty="0" smtClean="0"/>
              <a:t>Another evacuee, Betty Rose says “they were picking us out like you’d pick a prize pig”. What do you think she means?</a:t>
            </a:r>
          </a:p>
          <a:p>
            <a:pPr marL="171450" indent="-171450" eaLnBrk="1" hangingPunct="1">
              <a:buFont typeface="Arial" pitchFamily="34" charset="0"/>
              <a:buChar char="•"/>
              <a:defRPr/>
            </a:pPr>
            <a:r>
              <a:rPr lang="en-GB" dirty="0" smtClean="0"/>
              <a:t>What do these oral histories tell you about the billeting process?</a:t>
            </a:r>
          </a:p>
          <a:p>
            <a:pPr marL="171450" indent="-171450" eaLnBrk="1" hangingPunct="1">
              <a:buFont typeface="Arial" pitchFamily="34" charset="0"/>
              <a:buChar char="•"/>
              <a:defRPr/>
            </a:pPr>
            <a:r>
              <a:rPr lang="en-GB" dirty="0" smtClean="0"/>
              <a:t>Was finding homes for evacuees easy?</a:t>
            </a:r>
          </a:p>
          <a:p>
            <a:pPr marL="171450" indent="-171450" eaLnBrk="1" hangingPunct="1">
              <a:buFont typeface="Arial" pitchFamily="34" charset="0"/>
              <a:buChar char="•"/>
              <a:defRPr/>
            </a:pPr>
            <a:r>
              <a:rPr lang="en-GB" dirty="0" smtClean="0"/>
              <a:t>How did they do it?</a:t>
            </a:r>
          </a:p>
          <a:p>
            <a:pPr marL="171450" indent="-171450" eaLnBrk="1" hangingPunct="1">
              <a:buFont typeface="Arial" pitchFamily="34" charset="0"/>
              <a:buChar char="•"/>
              <a:defRPr/>
            </a:pPr>
            <a:r>
              <a:rPr lang="en-GB" dirty="0" smtClean="0"/>
              <a:t>How do they compare to the impression given by the newspapers?</a:t>
            </a:r>
          </a:p>
          <a:p>
            <a:pPr marL="171450" indent="-171450" eaLnBrk="1" hangingPunct="1">
              <a:buFont typeface="Arial" pitchFamily="34" charset="0"/>
              <a:buChar char="•"/>
              <a:defRPr/>
            </a:pPr>
            <a:r>
              <a:rPr lang="en-GB" dirty="0" smtClean="0"/>
              <a:t>How did the billeting process make evacuees feel?</a:t>
            </a:r>
          </a:p>
          <a:p>
            <a:pPr marL="171450" indent="-171450" eaLnBrk="1" hangingPunct="1">
              <a:buFont typeface="Arial" pitchFamily="34" charset="0"/>
              <a:buChar char="•"/>
              <a:defRPr/>
            </a:pPr>
            <a:r>
              <a:rPr lang="en-GB" dirty="0" smtClean="0"/>
              <a:t>How does it make a person feel if they do not feel wanted?</a:t>
            </a:r>
          </a:p>
          <a:p>
            <a:pPr marL="171450" indent="-171450" eaLnBrk="1" hangingPunct="1">
              <a:buFont typeface="Arial" pitchFamily="34" charset="0"/>
              <a:buChar char="•"/>
              <a:defRPr/>
            </a:pPr>
            <a:r>
              <a:rPr lang="en-GB" dirty="0" smtClean="0"/>
              <a:t>How does the billeting officer’s experience compare to that of the evacuees?</a:t>
            </a:r>
          </a:p>
          <a:p>
            <a:pPr eaLnBrk="1" hangingPunct="1">
              <a:buFont typeface="Arial" pitchFamily="34" charset="0"/>
              <a:buNone/>
              <a:defRPr/>
            </a:pPr>
            <a:r>
              <a:rPr lang="en-GB" dirty="0" smtClean="0"/>
              <a:t>Dorothy Jarvis was evacuated from Longsight, Manchester to Alton, Staffordshire at the age of 9.</a:t>
            </a:r>
          </a:p>
          <a:p>
            <a:pPr eaLnBrk="1" hangingPunct="1">
              <a:buFont typeface="Arial" pitchFamily="34" charset="0"/>
              <a:buNone/>
              <a:defRPr/>
            </a:pPr>
            <a:r>
              <a:rPr lang="en-GB" dirty="0" smtClean="0"/>
              <a:t>John Doughty was evacuated from Margate in Kent to </a:t>
            </a:r>
            <a:r>
              <a:rPr lang="en-GB" dirty="0" err="1" smtClean="0"/>
              <a:t>Gentleshaw</a:t>
            </a:r>
            <a:r>
              <a:rPr lang="en-GB" dirty="0" smtClean="0"/>
              <a:t> in Staffordshire. He lived in several billets during his evacuation.</a:t>
            </a:r>
          </a:p>
          <a:p>
            <a:pPr eaLnBrk="1" hangingPunct="1">
              <a:buFont typeface="Arial" pitchFamily="34" charset="0"/>
              <a:buNone/>
              <a:defRPr/>
            </a:pPr>
            <a:r>
              <a:rPr lang="en-GB" dirty="0" smtClean="0"/>
              <a:t>Betty Rose was evacuated twice. She moved from her home in Essex to Norfolk in 1939 and then in 1940, aged 13, was sent to live in </a:t>
            </a:r>
            <a:r>
              <a:rPr lang="en-GB" dirty="0" err="1" smtClean="0"/>
              <a:t>Wilnecote</a:t>
            </a:r>
            <a:r>
              <a:rPr lang="en-GB" dirty="0" smtClean="0"/>
              <a:t> near Tamworth.</a:t>
            </a:r>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2023716-F636-4055-A91B-B3C87CCE230D}" type="slidenum">
              <a:rPr lang="en-GB" smtClean="0"/>
              <a:pPr fontAlgn="base">
                <a:spcBef>
                  <a:spcPct val="0"/>
                </a:spcBef>
                <a:spcAft>
                  <a:spcPct val="0"/>
                </a:spcAft>
                <a:defRPr/>
              </a:pPr>
              <a:t>6</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3BAC669-6F53-43CD-AF34-D6C086F4640B}" type="datetimeFigureOut">
              <a:rPr lang="en-GB"/>
              <a:pPr>
                <a:defRPr/>
              </a:pPr>
              <a:t>03/05/2012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A583D7A-9A85-4037-BE03-E4614A3A1337}" type="slidenum">
              <a:rPr lang="en-GB"/>
              <a:pPr>
                <a:defRPr/>
              </a:pPr>
              <a:t>‹#›</a:t>
            </a:fld>
            <a:endParaRPr lang="en-GB"/>
          </a:p>
        </p:txBody>
      </p:sp>
    </p:spTree>
    <p:extLst>
      <p:ext uri="{BB962C8B-B14F-4D97-AF65-F5344CB8AC3E}">
        <p14:creationId xmlns:p14="http://schemas.microsoft.com/office/powerpoint/2010/main" val="537991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AAA8D35-1A5A-49AE-A2A8-14BA8D3A6B69}" type="datetimeFigureOut">
              <a:rPr lang="en-GB"/>
              <a:pPr>
                <a:defRPr/>
              </a:pPr>
              <a:t>03/05/2012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EFCEBCD-4AA9-430B-BE8C-8502F92CC930}" type="slidenum">
              <a:rPr lang="en-GB"/>
              <a:pPr>
                <a:defRPr/>
              </a:pPr>
              <a:t>‹#›</a:t>
            </a:fld>
            <a:endParaRPr lang="en-GB"/>
          </a:p>
        </p:txBody>
      </p:sp>
    </p:spTree>
    <p:extLst>
      <p:ext uri="{BB962C8B-B14F-4D97-AF65-F5344CB8AC3E}">
        <p14:creationId xmlns:p14="http://schemas.microsoft.com/office/powerpoint/2010/main" val="322648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E69D1F4-D3EF-452A-A164-9D1441A4B6F8}" type="datetimeFigureOut">
              <a:rPr lang="en-GB"/>
              <a:pPr>
                <a:defRPr/>
              </a:pPr>
              <a:t>03/05/2012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882D23D-B07A-4AC3-9DCE-A79B0A895864}" type="slidenum">
              <a:rPr lang="en-GB"/>
              <a:pPr>
                <a:defRPr/>
              </a:pPr>
              <a:t>‹#›</a:t>
            </a:fld>
            <a:endParaRPr lang="en-GB"/>
          </a:p>
        </p:txBody>
      </p:sp>
    </p:spTree>
    <p:extLst>
      <p:ext uri="{BB962C8B-B14F-4D97-AF65-F5344CB8AC3E}">
        <p14:creationId xmlns:p14="http://schemas.microsoft.com/office/powerpoint/2010/main" val="350358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A240A55-E764-4923-B9D9-0A2C4F156A77}" type="datetimeFigureOut">
              <a:rPr lang="en-GB"/>
              <a:pPr>
                <a:defRPr/>
              </a:pPr>
              <a:t>03/05/2012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36B2BD1-0180-48DB-841E-63A57C7B787C}" type="slidenum">
              <a:rPr lang="en-GB"/>
              <a:pPr>
                <a:defRPr/>
              </a:pPr>
              <a:t>‹#›</a:t>
            </a:fld>
            <a:endParaRPr lang="en-GB"/>
          </a:p>
        </p:txBody>
      </p:sp>
    </p:spTree>
    <p:extLst>
      <p:ext uri="{BB962C8B-B14F-4D97-AF65-F5344CB8AC3E}">
        <p14:creationId xmlns:p14="http://schemas.microsoft.com/office/powerpoint/2010/main" val="311190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F2D00D-0EE9-4CB1-9DD1-D2A06E1FABA8}" type="datetimeFigureOut">
              <a:rPr lang="en-GB"/>
              <a:pPr>
                <a:defRPr/>
              </a:pPr>
              <a:t>03/05/2012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69B4357-4E2D-4C5A-B2A0-B7ECD457D9F8}" type="slidenum">
              <a:rPr lang="en-GB"/>
              <a:pPr>
                <a:defRPr/>
              </a:pPr>
              <a:t>‹#›</a:t>
            </a:fld>
            <a:endParaRPr lang="en-GB"/>
          </a:p>
        </p:txBody>
      </p:sp>
    </p:spTree>
    <p:extLst>
      <p:ext uri="{BB962C8B-B14F-4D97-AF65-F5344CB8AC3E}">
        <p14:creationId xmlns:p14="http://schemas.microsoft.com/office/powerpoint/2010/main" val="382078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FB95A9B-3B5B-4C86-B345-6774179349EA}" type="datetimeFigureOut">
              <a:rPr lang="en-GB"/>
              <a:pPr>
                <a:defRPr/>
              </a:pPr>
              <a:t>03/05/2012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F523B87-CBD4-4FF8-851D-C7465FFBFD35}" type="slidenum">
              <a:rPr lang="en-GB"/>
              <a:pPr>
                <a:defRPr/>
              </a:pPr>
              <a:t>‹#›</a:t>
            </a:fld>
            <a:endParaRPr lang="en-GB"/>
          </a:p>
        </p:txBody>
      </p:sp>
    </p:spTree>
    <p:extLst>
      <p:ext uri="{BB962C8B-B14F-4D97-AF65-F5344CB8AC3E}">
        <p14:creationId xmlns:p14="http://schemas.microsoft.com/office/powerpoint/2010/main" val="366067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1E8DAB2-C491-415A-970E-D90540962E88}" type="datetimeFigureOut">
              <a:rPr lang="en-GB"/>
              <a:pPr>
                <a:defRPr/>
              </a:pPr>
              <a:t>03/05/2012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153493C-4A09-455F-B5D7-26F57D7DFC39}" type="slidenum">
              <a:rPr lang="en-GB"/>
              <a:pPr>
                <a:defRPr/>
              </a:pPr>
              <a:t>‹#›</a:t>
            </a:fld>
            <a:endParaRPr lang="en-GB"/>
          </a:p>
        </p:txBody>
      </p:sp>
    </p:spTree>
    <p:extLst>
      <p:ext uri="{BB962C8B-B14F-4D97-AF65-F5344CB8AC3E}">
        <p14:creationId xmlns:p14="http://schemas.microsoft.com/office/powerpoint/2010/main" val="133691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D968350-2D89-47D9-BF6B-FB8B4947575E}" type="datetimeFigureOut">
              <a:rPr lang="en-GB"/>
              <a:pPr>
                <a:defRPr/>
              </a:pPr>
              <a:t>03/05/2012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955B9A9-712D-4CC6-88BA-808101CCBFF6}" type="slidenum">
              <a:rPr lang="en-GB"/>
              <a:pPr>
                <a:defRPr/>
              </a:pPr>
              <a:t>‹#›</a:t>
            </a:fld>
            <a:endParaRPr lang="en-GB"/>
          </a:p>
        </p:txBody>
      </p:sp>
    </p:spTree>
    <p:extLst>
      <p:ext uri="{BB962C8B-B14F-4D97-AF65-F5344CB8AC3E}">
        <p14:creationId xmlns:p14="http://schemas.microsoft.com/office/powerpoint/2010/main" val="117783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BA6BA6-D1A7-4676-8DC2-D19C4D1334AC}" type="datetimeFigureOut">
              <a:rPr lang="en-GB"/>
              <a:pPr>
                <a:defRPr/>
              </a:pPr>
              <a:t>03/05/2012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2FB44FC-BA83-4431-B4FF-DEAFA0EF3C7A}" type="slidenum">
              <a:rPr lang="en-GB"/>
              <a:pPr>
                <a:defRPr/>
              </a:pPr>
              <a:t>‹#›</a:t>
            </a:fld>
            <a:endParaRPr lang="en-GB"/>
          </a:p>
        </p:txBody>
      </p:sp>
    </p:spTree>
    <p:extLst>
      <p:ext uri="{BB962C8B-B14F-4D97-AF65-F5344CB8AC3E}">
        <p14:creationId xmlns:p14="http://schemas.microsoft.com/office/powerpoint/2010/main" val="426757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D5D9E2-BD19-4A43-995A-AE14E4FC212A}" type="datetimeFigureOut">
              <a:rPr lang="en-GB"/>
              <a:pPr>
                <a:defRPr/>
              </a:pPr>
              <a:t>03/05/2012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CD7F58A-2A6C-4BF1-A48C-299666FEF7ED}" type="slidenum">
              <a:rPr lang="en-GB"/>
              <a:pPr>
                <a:defRPr/>
              </a:pPr>
              <a:t>‹#›</a:t>
            </a:fld>
            <a:endParaRPr lang="en-GB"/>
          </a:p>
        </p:txBody>
      </p:sp>
    </p:spTree>
    <p:extLst>
      <p:ext uri="{BB962C8B-B14F-4D97-AF65-F5344CB8AC3E}">
        <p14:creationId xmlns:p14="http://schemas.microsoft.com/office/powerpoint/2010/main" val="223411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5ADD9A-C482-448F-B367-E749ECE48ED0}" type="datetimeFigureOut">
              <a:rPr lang="en-GB"/>
              <a:pPr>
                <a:defRPr/>
              </a:pPr>
              <a:t>03/05/2012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C3AF5EA-75E5-49A4-A1AD-23BB7B8C8F7D}" type="slidenum">
              <a:rPr lang="en-GB"/>
              <a:pPr>
                <a:defRPr/>
              </a:pPr>
              <a:t>‹#›</a:t>
            </a:fld>
            <a:endParaRPr lang="en-GB"/>
          </a:p>
        </p:txBody>
      </p:sp>
    </p:spTree>
    <p:extLst>
      <p:ext uri="{BB962C8B-B14F-4D97-AF65-F5344CB8AC3E}">
        <p14:creationId xmlns:p14="http://schemas.microsoft.com/office/powerpoint/2010/main" val="157959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42E014A-9337-4153-81CC-042C1E02D95D}" type="datetimeFigureOut">
              <a:rPr lang="en-GB"/>
              <a:pPr>
                <a:defRPr/>
              </a:pPr>
              <a:t>03/05/2012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A47C7E1-882B-4542-B4BC-B82C03F6566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media" Target="../media/media3.mp3"/><Relationship Id="rId7" Type="http://schemas.openxmlformats.org/officeDocument/2006/relationships/image" Target="../media/image13.wm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5.xml"/><Relationship Id="rId5" Type="http://schemas.openxmlformats.org/officeDocument/2006/relationships/slideLayout" Target="../slideLayouts/slideLayout7.xml"/><Relationship Id="rId10" Type="http://schemas.openxmlformats.org/officeDocument/2006/relationships/image" Target="../media/image12.png"/><Relationship Id="rId4" Type="http://schemas.openxmlformats.org/officeDocument/2006/relationships/audio" Target="../media/media3.mp3"/><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273675"/>
            <a:ext cx="77406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34838">
            <a:off x="7743825" y="5318125"/>
            <a:ext cx="11588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6267450"/>
            <a:ext cx="850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7238" y="6080125"/>
            <a:ext cx="7762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11"/>
          <p:cNvSpPr txBox="1">
            <a:spLocks noChangeArrowheads="1"/>
          </p:cNvSpPr>
          <p:nvPr/>
        </p:nvSpPr>
        <p:spPr bwMode="auto">
          <a:xfrm>
            <a:off x="19050" y="47101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3600" b="1">
                <a:solidFill>
                  <a:srgbClr val="002060"/>
                </a:solidFill>
                <a:latin typeface="Kristen ITC" pitchFamily="66" charset="0"/>
              </a:rPr>
              <a:t>Finding a new home in Staffordshire 1</a:t>
            </a:r>
          </a:p>
        </p:txBody>
      </p:sp>
      <p:pic>
        <p:nvPicPr>
          <p:cNvPr id="2055" name="Picture 2"/>
          <p:cNvPicPr>
            <a:picLocks noChangeAspect="1"/>
          </p:cNvPicPr>
          <p:nvPr/>
        </p:nvPicPr>
        <p:blipFill>
          <a:blip r:embed="rId6">
            <a:extLst>
              <a:ext uri="{28A0092B-C50C-407E-A947-70E740481C1C}">
                <a14:useLocalDpi xmlns:a14="http://schemas.microsoft.com/office/drawing/2010/main" val="0"/>
              </a:ext>
            </a:extLst>
          </a:blip>
          <a:srcRect l="15201" t="12244" r="14507" b="21384"/>
          <a:stretch>
            <a:fillRect/>
          </a:stretch>
        </p:blipFill>
        <p:spPr bwMode="auto">
          <a:xfrm>
            <a:off x="4572000" y="6169025"/>
            <a:ext cx="12255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763"/>
            <a:ext cx="9163050"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0688"/>
            <a:ext cx="91440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84438" y="5745163"/>
            <a:ext cx="41751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latin typeface="Kristen ITC" pitchFamily="66" charset="0"/>
              </a:rPr>
              <a:t>Evacuation was organised by the government</a:t>
            </a:r>
          </a:p>
        </p:txBody>
      </p:sp>
      <p:sp>
        <p:nvSpPr>
          <p:cNvPr id="6" name="Oval 5"/>
          <p:cNvSpPr/>
          <p:nvPr/>
        </p:nvSpPr>
        <p:spPr>
          <a:xfrm>
            <a:off x="6884988" y="4759325"/>
            <a:ext cx="2233612" cy="19939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tx1"/>
                </a:solidFill>
                <a:latin typeface="Kristen ITC" pitchFamily="66" charset="0"/>
              </a:rPr>
              <a:t>Schools made lists of children to be evacuated</a:t>
            </a:r>
          </a:p>
        </p:txBody>
      </p:sp>
      <p:sp>
        <p:nvSpPr>
          <p:cNvPr id="7" name="Oval 6"/>
          <p:cNvSpPr/>
          <p:nvPr/>
        </p:nvSpPr>
        <p:spPr>
          <a:xfrm>
            <a:off x="236538" y="5010150"/>
            <a:ext cx="2016125" cy="17319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latin typeface="Kristen ITC" pitchFamily="66" charset="0"/>
              </a:rPr>
              <a:t>Local councils organised trains</a:t>
            </a:r>
          </a:p>
        </p:txBody>
      </p:sp>
      <p:sp>
        <p:nvSpPr>
          <p:cNvPr id="11" name="Rectangle 10"/>
          <p:cNvSpPr/>
          <p:nvPr/>
        </p:nvSpPr>
        <p:spPr>
          <a:xfrm>
            <a:off x="2700338" y="188913"/>
            <a:ext cx="3743325" cy="431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latin typeface="Kristen ITC" pitchFamily="66" charset="0"/>
              </a:rPr>
              <a:t>Teachers went with evacuees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atty\AppData\Local\Microsoft\Windows\Temporary Internet Files\Content.IE5\EPKW1RNE\MC9003914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363" y="2876550"/>
            <a:ext cx="381635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5435600" y="836613"/>
            <a:ext cx="35290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400">
                <a:latin typeface="Kristen ITC" pitchFamily="66" charset="0"/>
              </a:rPr>
              <a:t>Evacuee’s were given homes with local families</a:t>
            </a:r>
          </a:p>
          <a:p>
            <a:pPr eaLnBrk="1" hangingPunct="1"/>
            <a:endParaRPr lang="en-GB" sz="2400">
              <a:latin typeface="Kristen ITC" pitchFamily="66" charset="0"/>
            </a:endParaRPr>
          </a:p>
          <a:p>
            <a:pPr algn="ctr" eaLnBrk="1" hangingPunct="1"/>
            <a:r>
              <a:rPr lang="en-GB" sz="2400">
                <a:latin typeface="Kristen ITC" pitchFamily="66" charset="0"/>
              </a:rPr>
              <a:t>These were called BILLETS</a:t>
            </a:r>
          </a:p>
        </p:txBody>
      </p:sp>
      <p:pic>
        <p:nvPicPr>
          <p:cNvPr id="4100"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0"/>
            <a:ext cx="53149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6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a:latin typeface="Kristen ITC" pitchFamily="66" charset="0"/>
              </a:rPr>
              <a:t>Finding a new home for evacuees</a:t>
            </a:r>
          </a:p>
        </p:txBody>
      </p:sp>
      <p:sp>
        <p:nvSpPr>
          <p:cNvPr id="5123" name="Rectangle 2"/>
          <p:cNvSpPr>
            <a:spLocks noChangeArrowheads="1"/>
          </p:cNvSpPr>
          <p:nvPr/>
        </p:nvSpPr>
        <p:spPr bwMode="auto">
          <a:xfrm>
            <a:off x="539750" y="939800"/>
            <a:ext cx="8064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a:latin typeface="Kristen ITC" pitchFamily="66" charset="0"/>
              </a:rPr>
              <a:t>Read Source 3 from the local newspaper, the Staffordshire Advertiser. </a:t>
            </a:r>
          </a:p>
          <a:p>
            <a:endParaRPr lang="en-GB" sz="2000">
              <a:latin typeface="Kristen ITC" pitchFamily="66" charset="0"/>
            </a:endParaRPr>
          </a:p>
          <a:p>
            <a:r>
              <a:rPr lang="en-GB" sz="2000">
                <a:latin typeface="Kristen ITC" pitchFamily="66" charset="0"/>
              </a:rPr>
              <a:t>Now answer these questions: </a:t>
            </a:r>
          </a:p>
        </p:txBody>
      </p:sp>
      <p:sp>
        <p:nvSpPr>
          <p:cNvPr id="4" name="TextBox 3"/>
          <p:cNvSpPr txBox="1"/>
          <p:nvPr/>
        </p:nvSpPr>
        <p:spPr>
          <a:xfrm>
            <a:off x="2584450" y="3059113"/>
            <a:ext cx="4752975" cy="2586037"/>
          </a:xfrm>
          <a:prstGeom prst="rect">
            <a:avLst/>
          </a:prstGeom>
          <a:noFill/>
        </p:spPr>
        <p:txBody>
          <a:bodyPr>
            <a:spAutoFit/>
          </a:bodyPr>
          <a:lstStyle/>
          <a:p>
            <a:pPr marL="342900" indent="-342900" fontAlgn="auto">
              <a:spcBef>
                <a:spcPts val="0"/>
              </a:spcBef>
              <a:spcAft>
                <a:spcPts val="0"/>
              </a:spcAft>
              <a:buFont typeface="Wingdings" pitchFamily="2" charset="2"/>
              <a:buChar char="ü"/>
              <a:defRPr/>
            </a:pPr>
            <a:r>
              <a:rPr lang="en-GB" sz="2400" dirty="0">
                <a:latin typeface="Kristen ITC" pitchFamily="66" charset="0"/>
                <a:cs typeface="+mn-cs"/>
              </a:rPr>
              <a:t>How were evacuees received by local people in Rocester?</a:t>
            </a:r>
            <a:br>
              <a:rPr lang="en-GB" sz="2400" dirty="0">
                <a:latin typeface="Kristen ITC" pitchFamily="66" charset="0"/>
                <a:cs typeface="+mn-cs"/>
              </a:rPr>
            </a:br>
            <a:endParaRPr lang="en-GB" sz="2400" dirty="0">
              <a:latin typeface="Kristen ITC" pitchFamily="66" charset="0"/>
              <a:cs typeface="+mn-cs"/>
            </a:endParaRPr>
          </a:p>
          <a:p>
            <a:pPr marL="342900" indent="-342900" fontAlgn="auto">
              <a:spcBef>
                <a:spcPts val="0"/>
              </a:spcBef>
              <a:spcAft>
                <a:spcPts val="0"/>
              </a:spcAft>
              <a:buFont typeface="Wingdings" pitchFamily="2" charset="2"/>
              <a:buChar char="ü"/>
              <a:defRPr/>
            </a:pPr>
            <a:r>
              <a:rPr lang="en-GB" sz="2400" dirty="0">
                <a:latin typeface="Kristen ITC" pitchFamily="66" charset="0"/>
                <a:cs typeface="+mn-cs"/>
              </a:rPr>
              <a:t>Did all evacuees find homes?</a:t>
            </a:r>
          </a:p>
          <a:p>
            <a:pPr fontAlgn="auto">
              <a:spcBef>
                <a:spcPts val="0"/>
              </a:spcBef>
              <a:spcAft>
                <a:spcPts val="0"/>
              </a:spcAft>
              <a:defRPr/>
            </a:pPr>
            <a:endParaRPr lang="en-GB" dirty="0">
              <a:latin typeface="+mn-lt"/>
              <a:cs typeface="+mn-cs"/>
            </a:endParaRPr>
          </a:p>
        </p:txBody>
      </p:sp>
      <p:pic>
        <p:nvPicPr>
          <p:cNvPr id="5125" name="Picture 5" descr="C:\Users\Natty\AppData\Local\Microsoft\Windows\Temporary Internet Files\Content.IE5\VUANYJAQ\MC900371064[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284538"/>
            <a:ext cx="18256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 descr="C:\Users\Natty\AppData\Local\Microsoft\Windows\Temporary Internet Files\Content.IE5\LZA66J83\MC90038332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7425" y="4638675"/>
            <a:ext cx="1806575"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651625" y="1785938"/>
            <a:ext cx="1936750" cy="9540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p:spPr>
        <p:txBody>
          <a:bodyPr>
            <a:spAutoFit/>
          </a:bodyPr>
          <a:lstStyle/>
          <a:p>
            <a:pPr algn="ctr" fontAlgn="auto">
              <a:spcBef>
                <a:spcPts val="0"/>
              </a:spcBef>
              <a:spcAft>
                <a:spcPts val="0"/>
              </a:spcAft>
              <a:defRPr/>
            </a:pPr>
            <a:r>
              <a:rPr lang="en-GB" sz="2800" dirty="0">
                <a:solidFill>
                  <a:srgbClr val="7030A0"/>
                </a:solidFill>
                <a:latin typeface="Arial" pitchFamily="34" charset="0"/>
                <a:cs typeface="Arial" pitchFamily="34" charset="0"/>
              </a:rPr>
              <a:t>SOURCE 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52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dirty="0">
                <a:latin typeface="Kristen ITC" pitchFamily="66" charset="0"/>
              </a:rPr>
              <a:t>Now listen to the memories of Basil Turner…</a:t>
            </a:r>
          </a:p>
        </p:txBody>
      </p:sp>
      <p:sp>
        <p:nvSpPr>
          <p:cNvPr id="8" name="Rectangle 7"/>
          <p:cNvSpPr/>
          <p:nvPr/>
        </p:nvSpPr>
        <p:spPr>
          <a:xfrm rot="21010528">
            <a:off x="296863" y="1579563"/>
            <a:ext cx="3240087" cy="165576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latin typeface="Kristen ITC" pitchFamily="66" charset="0"/>
              </a:rPr>
              <a:t>Basil was 18 and a Scout Leader when he was asked to help with the billeting of evacuees in Leek</a:t>
            </a:r>
          </a:p>
        </p:txBody>
      </p:sp>
      <p:sp>
        <p:nvSpPr>
          <p:cNvPr id="9" name="6-Point Star 8"/>
          <p:cNvSpPr/>
          <p:nvPr/>
        </p:nvSpPr>
        <p:spPr>
          <a:xfrm rot="224347">
            <a:off x="5727700" y="1169988"/>
            <a:ext cx="2973388" cy="2667000"/>
          </a:xfrm>
          <a:prstGeom prst="star6">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latin typeface="Kristen ITC" pitchFamily="66" charset="0"/>
              </a:rPr>
              <a:t>What does Basil say about the billeting process?</a:t>
            </a:r>
          </a:p>
        </p:txBody>
      </p:sp>
      <p:sp>
        <p:nvSpPr>
          <p:cNvPr id="10" name="Oval 9"/>
          <p:cNvSpPr/>
          <p:nvPr/>
        </p:nvSpPr>
        <p:spPr>
          <a:xfrm rot="1146673">
            <a:off x="465138" y="3929063"/>
            <a:ext cx="3040062" cy="24479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latin typeface="Kristen ITC" pitchFamily="66" charset="0"/>
              </a:rPr>
              <a:t>How does Basil’s experience in Leek compare with Source 3?</a:t>
            </a:r>
          </a:p>
        </p:txBody>
      </p:sp>
      <p:sp>
        <p:nvSpPr>
          <p:cNvPr id="13" name="Cloud Callout 12"/>
          <p:cNvSpPr/>
          <p:nvPr/>
        </p:nvSpPr>
        <p:spPr>
          <a:xfrm rot="21032413">
            <a:off x="5089525" y="4170363"/>
            <a:ext cx="3097213" cy="2179637"/>
          </a:xfrm>
          <a:prstGeom prst="cloudCallo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solidFill>
                <a:latin typeface="Kristen ITC" pitchFamily="66" charset="0"/>
              </a:rPr>
              <a:t>Why  are their accounts different?</a:t>
            </a:r>
          </a:p>
        </p:txBody>
      </p:sp>
      <p:pic>
        <p:nvPicPr>
          <p:cNvPr id="2" name="Education Basil Turn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39952" y="3118644"/>
            <a:ext cx="1230312" cy="12303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20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81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a:latin typeface="Kristen ITC" pitchFamily="66" charset="0"/>
              </a:rPr>
              <a:t>Now listen to these two evacuees talking about their experiences of finding a billet:</a:t>
            </a:r>
          </a:p>
        </p:txBody>
      </p:sp>
      <p:grpSp>
        <p:nvGrpSpPr>
          <p:cNvPr id="7171" name="Group 4"/>
          <p:cNvGrpSpPr>
            <a:grpSpLocks/>
          </p:cNvGrpSpPr>
          <p:nvPr/>
        </p:nvGrpSpPr>
        <p:grpSpPr bwMode="auto">
          <a:xfrm>
            <a:off x="4562475" y="3328988"/>
            <a:ext cx="4670425" cy="3529012"/>
            <a:chOff x="2452230" y="2637600"/>
            <a:chExt cx="4671588" cy="3529343"/>
          </a:xfrm>
        </p:grpSpPr>
        <p:pic>
          <p:nvPicPr>
            <p:cNvPr id="7176" name="Picture 2" descr="C:\Users\Natty\AppData\Local\Microsoft\Windows\Temporary Internet Files\Content.IE5\VUANYJAQ\MC90009106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2230" y="2637600"/>
              <a:ext cx="4671588" cy="352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3"/>
            <p:cNvSpPr>
              <a:spLocks noChangeArrowheads="1"/>
            </p:cNvSpPr>
            <p:nvPr/>
          </p:nvSpPr>
          <p:spPr bwMode="auto">
            <a:xfrm>
              <a:off x="3131840" y="3284984"/>
              <a:ext cx="20882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a:latin typeface="Kristen ITC" pitchFamily="66" charset="0"/>
                </a:rPr>
                <a:t>“…they were picking us out like you’d pick a prize pig…”</a:t>
              </a:r>
            </a:p>
          </p:txBody>
        </p:sp>
      </p:gr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rot="20905370">
            <a:off x="819150" y="1916867"/>
            <a:ext cx="1554368" cy="4161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3" name="TextBox 6"/>
          <p:cNvSpPr txBox="1">
            <a:spLocks noChangeArrowheads="1"/>
          </p:cNvSpPr>
          <p:nvPr/>
        </p:nvSpPr>
        <p:spPr bwMode="auto">
          <a:xfrm rot="233361">
            <a:off x="2465388" y="1401763"/>
            <a:ext cx="2160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000" b="1">
                <a:latin typeface="Kristen ITC" pitchFamily="66" charset="0"/>
              </a:rPr>
              <a:t>John</a:t>
            </a:r>
            <a:r>
              <a:rPr lang="en-GB"/>
              <a:t> </a:t>
            </a:r>
          </a:p>
        </p:txBody>
      </p:sp>
      <p:sp>
        <p:nvSpPr>
          <p:cNvPr id="7174" name="TextBox 7"/>
          <p:cNvSpPr txBox="1">
            <a:spLocks noChangeArrowheads="1"/>
          </p:cNvSpPr>
          <p:nvPr/>
        </p:nvSpPr>
        <p:spPr bwMode="auto">
          <a:xfrm rot="-691842">
            <a:off x="1241425" y="6084888"/>
            <a:ext cx="172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000" b="1">
                <a:latin typeface="Kristen ITC" pitchFamily="66" charset="0"/>
              </a:rPr>
              <a:t>Dorothy</a:t>
            </a:r>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44386">
            <a:off x="2391237" y="1947199"/>
            <a:ext cx="2149224" cy="2374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Education Dorothy Jarvis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856248" y="5768645"/>
            <a:ext cx="851655" cy="851655"/>
          </a:xfrm>
          <a:prstGeom prst="rect">
            <a:avLst/>
          </a:prstGeom>
        </p:spPr>
      </p:pic>
      <p:pic>
        <p:nvPicPr>
          <p:cNvPr id="6" name="Education John Doughty.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995936" y="1059343"/>
            <a:ext cx="865859" cy="86585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0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2150"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TotalTime>
  <Words>706</Words>
  <Application>Microsoft Office PowerPoint</Application>
  <PresentationFormat>On-screen Show (4:3)</PresentationFormat>
  <Paragraphs>56</Paragraphs>
  <Slides>6</Slides>
  <Notes>5</Notes>
  <HiddenSlides>0</HiddenSlides>
  <MMClips>3</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Manager>Staffordshire Record Office</Manager>
  <Company>Staffordshire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on the Move Schools Resources</dc:title>
  <dc:subject>World War II evacuation and evacuees</dc:subject>
  <dc:creator>Natalie Taylor</dc:creator>
  <cp:lastModifiedBy>Natty</cp:lastModifiedBy>
  <cp:revision>73</cp:revision>
  <dcterms:created xsi:type="dcterms:W3CDTF">2012-03-02T12:35:52Z</dcterms:created>
  <dcterms:modified xsi:type="dcterms:W3CDTF">2012-05-03T13:46:03Z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